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FF"/>
    <a:srgbClr val="FFFF66"/>
    <a:srgbClr val="3333CC"/>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7211D-A6E3-4E1C-B76B-6F5CE542D3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5315-278E-4292-B0ED-1356207062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6555A4-9AD7-453A-ADBA-DAC77E782D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03F741-EDED-4765-9433-8E6C47431F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12F8D-905A-4730-B1B8-1B75E262E6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E1560B-4934-47A6-A01F-9AD464938F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32BB23-FE29-451E-AEF9-B17BC44203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A46EC4-1A65-4B35-9D87-9E412463BD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67DAF8-C4E7-4FC9-9833-6F57323CEC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60FD8-F429-4A25-BE51-47BF9899E0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B04D8-1049-4505-B215-AB18FED2BA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D0B05B-DAC7-4814-B931-6503EDA002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p:cNvSpPr>
            <a:spLocks noChangeArrowheads="1"/>
          </p:cNvSpPr>
          <p:nvPr/>
        </p:nvSpPr>
        <p:spPr bwMode="auto">
          <a:xfrm>
            <a:off x="0" y="1524000"/>
            <a:ext cx="9144000" cy="3733800"/>
          </a:xfrm>
          <a:prstGeom prst="horizontalScroll">
            <a:avLst>
              <a:gd name="adj" fmla="val 12500"/>
            </a:avLst>
          </a:prstGeom>
          <a:solidFill>
            <a:srgbClr val="FFFF66"/>
          </a:solidFill>
          <a:ln w="9525">
            <a:solidFill>
              <a:schemeClr val="bg1"/>
            </a:solidFill>
            <a:round/>
            <a:headEnd/>
            <a:tailEnd/>
          </a:ln>
          <a:effectLst>
            <a:outerShdw dist="289605" dir="15284693" algn="ctr" rotWithShape="0">
              <a:srgbClr val="3333CC"/>
            </a:outerShdw>
          </a:effectLst>
        </p:spPr>
        <p:txBody>
          <a:bodyPr wrap="none" anchor="ctr"/>
          <a:lstStyle/>
          <a:p>
            <a:pPr algn="ctr"/>
            <a:r>
              <a:rPr lang="en-US" u="sng"/>
              <a:t>Môn</a:t>
            </a:r>
            <a:r>
              <a:rPr lang="en-US"/>
              <a:t> : </a:t>
            </a:r>
            <a:r>
              <a:rPr lang="en-US" i="1">
                <a:solidFill>
                  <a:srgbClr val="3333CC"/>
                </a:solidFill>
              </a:rPr>
              <a:t>Kể chuyện</a:t>
            </a:r>
          </a:p>
          <a:p>
            <a:pPr algn="ctr"/>
            <a:r>
              <a:rPr lang="en-US" sz="3600"/>
              <a:t>Tuần 25</a:t>
            </a:r>
          </a:p>
          <a:p>
            <a:pPr algn="ctr"/>
            <a:r>
              <a:rPr lang="en-US" u="sng"/>
              <a:t>Bài</a:t>
            </a:r>
            <a:r>
              <a:rPr lang="en-US"/>
              <a:t> : </a:t>
            </a:r>
            <a:r>
              <a:rPr lang="en-US" i="1">
                <a:solidFill>
                  <a:srgbClr val="FF3300"/>
                </a:solidFill>
              </a:rPr>
              <a:t>Những chú bé không chết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style.rotation</p:attrName>
                                        </p:attrNameLst>
                                      </p:cBhvr>
                                      <p:tavLst>
                                        <p:tav tm="0">
                                          <p:val>
                                            <p:fltVal val="720"/>
                                          </p:val>
                                        </p:tav>
                                        <p:tav tm="100000">
                                          <p:val>
                                            <p:fltVal val="0"/>
                                          </p:val>
                                        </p:tav>
                                      </p:tavLst>
                                    </p:anim>
                                    <p:anim calcmode="lin" valueType="num">
                                      <p:cBhvr>
                                        <p:cTn id="9" dur="2000" fill="hold"/>
                                        <p:tgtEl>
                                          <p:spTgt spid="2052"/>
                                        </p:tgtEl>
                                        <p:attrNameLst>
                                          <p:attrName>ppt_h</p:attrName>
                                        </p:attrNameLst>
                                      </p:cBhvr>
                                      <p:tavLst>
                                        <p:tav tm="0">
                                          <p:val>
                                            <p:fltVal val="0"/>
                                          </p:val>
                                        </p:tav>
                                        <p:tav tm="100000">
                                          <p:val>
                                            <p:strVal val="#ppt_h"/>
                                          </p:val>
                                        </p:tav>
                                      </p:tavLst>
                                    </p:anim>
                                    <p:anim calcmode="lin" valueType="num">
                                      <p:cBhvr>
                                        <p:cTn id="10" dur="2000" fill="hold"/>
                                        <p:tgtEl>
                                          <p:spTgt spid="205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can006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can006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p:cNvSpPr>
            <a:spLocks noChangeArrowheads="1"/>
          </p:cNvSpPr>
          <p:nvPr/>
        </p:nvSpPr>
        <p:spPr bwMode="auto">
          <a:xfrm>
            <a:off x="304800" y="1600200"/>
            <a:ext cx="8534400" cy="3581400"/>
          </a:xfrm>
          <a:prstGeom prst="sun">
            <a:avLst>
              <a:gd name="adj" fmla="val 20380"/>
            </a:avLst>
          </a:prstGeom>
          <a:solidFill>
            <a:srgbClr val="FFFF66"/>
          </a:solidFill>
          <a:ln w="9525">
            <a:noFill/>
            <a:miter lim="800000"/>
            <a:headEnd/>
            <a:tailEnd/>
          </a:ln>
          <a:effectLst>
            <a:prstShdw prst="shdw17" dist="184915" dir="17156724">
              <a:srgbClr val="3333CC"/>
            </a:prstShdw>
          </a:effectLst>
        </p:spPr>
        <p:txBody>
          <a:bodyPr wrap="none" anchor="ctr"/>
          <a:lstStyle/>
          <a:p>
            <a:pPr algn="ctr"/>
            <a:r>
              <a:rPr lang="en-US" i="1" u="sng"/>
              <a:t>Kể theo nhóm 4</a:t>
            </a:r>
          </a:p>
        </p:txBody>
      </p:sp>
      <p:sp>
        <p:nvSpPr>
          <p:cNvPr id="14341" name="Oval 5"/>
          <p:cNvSpPr>
            <a:spLocks noChangeArrowheads="1"/>
          </p:cNvSpPr>
          <p:nvPr/>
        </p:nvSpPr>
        <p:spPr bwMode="auto">
          <a:xfrm>
            <a:off x="2819400" y="2819400"/>
            <a:ext cx="3962400" cy="1295400"/>
          </a:xfrm>
          <a:prstGeom prst="ellipse">
            <a:avLst/>
          </a:prstGeom>
          <a:solidFill>
            <a:srgbClr val="FFFF66"/>
          </a:solidFill>
          <a:ln w="9525">
            <a:noFill/>
            <a:round/>
            <a:headEnd/>
            <a:tailEnd/>
          </a:ln>
          <a:effectLst>
            <a:prstShdw prst="shdw17" dist="206741" dir="13649373">
              <a:srgbClr val="FF3300"/>
            </a:prstShdw>
          </a:effectLst>
        </p:spPr>
        <p:txBody>
          <a:bodyPr wrap="none" anchor="ctr"/>
          <a:lstStyle/>
          <a:p>
            <a:pPr algn="ctr"/>
            <a:r>
              <a:rPr lang="en-US" i="1"/>
              <a:t>Thi kể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p:cTn id="13" dur="1000" fill="hold"/>
                                        <p:tgtEl>
                                          <p:spTgt spid="14341"/>
                                        </p:tgtEl>
                                        <p:attrNameLst>
                                          <p:attrName>ppt_x</p:attrName>
                                        </p:attrNameLst>
                                      </p:cBhvr>
                                      <p:tavLst>
                                        <p:tav tm="0">
                                          <p:val>
                                            <p:strVal val="#ppt_x-.2"/>
                                          </p:val>
                                        </p:tav>
                                        <p:tav tm="100000">
                                          <p:val>
                                            <p:strVal val="#ppt_x"/>
                                          </p:val>
                                        </p:tav>
                                      </p:tavLst>
                                    </p:anim>
                                    <p:anim calcmode="lin" valueType="num">
                                      <p:cBhvr>
                                        <p:cTn id="14" dur="1000" fill="hold"/>
                                        <p:tgtEl>
                                          <p:spTgt spid="1434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4341"/>
                                        </p:tgtEl>
                                      </p:cBhvr>
                                    </p:animEffect>
                                  </p:childTnLst>
                                </p:cTn>
                              </p:par>
                              <p:par>
                                <p:cTn id="16" presetID="4" presetClass="exit" presetSubtype="16" fill="hold" grpId="1" nodeType="withEffect">
                                  <p:stCondLst>
                                    <p:cond delay="0"/>
                                  </p:stCondLst>
                                  <p:childTnLst>
                                    <p:animEffect transition="out" filter="box(in)">
                                      <p:cBhvr>
                                        <p:cTn id="17" dur="500"/>
                                        <p:tgtEl>
                                          <p:spTgt spid="14340"/>
                                        </p:tgtEl>
                                      </p:cBhvr>
                                    </p:animEffect>
                                    <p:set>
                                      <p:cBhvr>
                                        <p:cTn id="18" dur="1" fill="hold">
                                          <p:stCondLst>
                                            <p:cond delay="499"/>
                                          </p:stCondLst>
                                        </p:cTn>
                                        <p:tgtEl>
                                          <p:spTgt spid="14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0" grpId="1" animBg="1"/>
      <p:bldP spid="143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81000" y="609600"/>
            <a:ext cx="8382000" cy="1555750"/>
          </a:xfrm>
          <a:prstGeom prst="rect">
            <a:avLst/>
          </a:prstGeom>
          <a:noFill/>
          <a:ln w="9525">
            <a:noFill/>
            <a:miter lim="800000"/>
            <a:headEnd/>
            <a:tailEnd/>
          </a:ln>
          <a:effectLst/>
        </p:spPr>
        <p:txBody>
          <a:bodyPr>
            <a:spAutoFit/>
          </a:bodyPr>
          <a:lstStyle/>
          <a:p>
            <a:pPr>
              <a:spcBef>
                <a:spcPct val="50000"/>
              </a:spcBef>
            </a:pPr>
            <a:r>
              <a:rPr lang="en-US"/>
              <a:t> </a:t>
            </a:r>
            <a:r>
              <a:rPr lang="en-US">
                <a:solidFill>
                  <a:srgbClr val="FF3300"/>
                </a:solidFill>
              </a:rPr>
              <a:t>* Câu chuyện ca ngợi phẩm chất gì ở các chú bé ?</a:t>
            </a:r>
          </a:p>
        </p:txBody>
      </p:sp>
      <p:sp>
        <p:nvSpPr>
          <p:cNvPr id="15365" name="Text Box 5"/>
          <p:cNvSpPr txBox="1">
            <a:spLocks noChangeArrowheads="1"/>
          </p:cNvSpPr>
          <p:nvPr/>
        </p:nvSpPr>
        <p:spPr bwMode="auto">
          <a:xfrm>
            <a:off x="152400" y="1649413"/>
            <a:ext cx="8839200" cy="3760787"/>
          </a:xfrm>
          <a:prstGeom prst="rect">
            <a:avLst/>
          </a:prstGeom>
          <a:solidFill>
            <a:srgbClr val="FFFF66"/>
          </a:solidFill>
          <a:ln w="9525">
            <a:solidFill>
              <a:schemeClr val="bg1"/>
            </a:solidFill>
            <a:miter lim="800000"/>
            <a:headEnd/>
            <a:tailEnd/>
          </a:ln>
          <a:effectLst/>
        </p:spPr>
        <p:txBody>
          <a:bodyPr>
            <a:spAutoFit/>
          </a:bodyPr>
          <a:lstStyle/>
          <a:p>
            <a:pPr>
              <a:spcBef>
                <a:spcPct val="50000"/>
              </a:spcBef>
            </a:pPr>
            <a:r>
              <a:rPr lang="en-US"/>
              <a:t>   * Câu chuyện ca ngợi tinh thần dũng cảm, sự hy sinh cao cả của các chiến sĩ nhỏ tuổi trong cuộc chiến đấu chống kẻ thù xâm lược, bảo vệ Tổ quốc.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anim calcmode="lin" valueType="num">
                                      <p:cBhvr>
                                        <p:cTn id="9" dur="500" fill="hold"/>
                                        <p:tgtEl>
                                          <p:spTgt spid="15364"/>
                                        </p:tgtEl>
                                        <p:attrNameLst>
                                          <p:attrName>style.rotation</p:attrName>
                                        </p:attrNameLst>
                                      </p:cBhvr>
                                      <p:tavLst>
                                        <p:tav tm="0">
                                          <p:val>
                                            <p:fltVal val="360"/>
                                          </p:val>
                                        </p:tav>
                                        <p:tav tm="100000">
                                          <p:val>
                                            <p:fltVal val="0"/>
                                          </p:val>
                                        </p:tav>
                                      </p:tavLst>
                                    </p:anim>
                                    <p:animEffect transition="in" filter="fade">
                                      <p:cBhvr>
                                        <p:cTn id="10" dur="5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anim calcmode="lin" valueType="num">
                                      <p:cBhvr additive="base">
                                        <p:cTn id="15" dur="500" fill="hold"/>
                                        <p:tgtEl>
                                          <p:spTgt spid="15365"/>
                                        </p:tgtEl>
                                        <p:attrNameLst>
                                          <p:attrName>ppt_x</p:attrName>
                                        </p:attrNameLst>
                                      </p:cBhvr>
                                      <p:tavLst>
                                        <p:tav tm="0">
                                          <p:val>
                                            <p:strVal val="#ppt_x"/>
                                          </p:val>
                                        </p:tav>
                                        <p:tav tm="100000">
                                          <p:val>
                                            <p:strVal val="#ppt_x"/>
                                          </p:val>
                                        </p:tav>
                                      </p:tavLst>
                                    </p:anim>
                                    <p:anim calcmode="lin" valueType="num">
                                      <p:cBhvr additive="base">
                                        <p:cTn id="16" dur="500" fill="hold"/>
                                        <p:tgtEl>
                                          <p:spTgt spid="15365"/>
                                        </p:tgtEl>
                                        <p:attrNameLst>
                                          <p:attrName>ppt_y</p:attrName>
                                        </p:attrNameLst>
                                      </p:cBhvr>
                                      <p:tavLst>
                                        <p:tav tm="0">
                                          <p:val>
                                            <p:strVal val="1+#ppt_h/2"/>
                                          </p:val>
                                        </p:tav>
                                        <p:tav tm="100000">
                                          <p:val>
                                            <p:strVal val="#ppt_y"/>
                                          </p:val>
                                        </p:tav>
                                      </p:tavLst>
                                    </p:anim>
                                  </p:childTnLst>
                                </p:cTn>
                              </p:par>
                              <p:par>
                                <p:cTn id="17" presetID="4" presetClass="exit" presetSubtype="16" fill="hold" grpId="1" nodeType="withEffect">
                                  <p:stCondLst>
                                    <p:cond delay="0"/>
                                  </p:stCondLst>
                                  <p:childTnLst>
                                    <p:animEffect transition="out" filter="box(in)">
                                      <p:cBhvr>
                                        <p:cTn id="18" dur="500"/>
                                        <p:tgtEl>
                                          <p:spTgt spid="15364"/>
                                        </p:tgtEl>
                                      </p:cBhvr>
                                    </p:animEffect>
                                    <p:set>
                                      <p:cBhvr>
                                        <p:cTn id="19" dur="1" fill="hold">
                                          <p:stCondLst>
                                            <p:cond delay="499"/>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4" grpId="1"/>
      <p:bldP spid="153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52400" y="1058863"/>
            <a:ext cx="8686800" cy="1555750"/>
          </a:xfrm>
          <a:prstGeom prst="rect">
            <a:avLst/>
          </a:prstGeom>
          <a:noFill/>
          <a:ln w="9525">
            <a:noFill/>
            <a:miter lim="800000"/>
            <a:headEnd/>
            <a:tailEnd/>
          </a:ln>
          <a:effectLst/>
        </p:spPr>
        <p:txBody>
          <a:bodyPr>
            <a:spAutoFit/>
          </a:bodyPr>
          <a:lstStyle/>
          <a:p>
            <a:pPr>
              <a:spcBef>
                <a:spcPct val="50000"/>
              </a:spcBef>
            </a:pPr>
            <a:r>
              <a:rPr lang="en-US"/>
              <a:t>  </a:t>
            </a:r>
            <a:r>
              <a:rPr lang="en-US">
                <a:solidFill>
                  <a:srgbClr val="FF3300"/>
                </a:solidFill>
              </a:rPr>
              <a:t>* Tại sao truyện có tên là           “ Những chú bé không chết ” ?</a:t>
            </a:r>
          </a:p>
        </p:txBody>
      </p:sp>
      <p:sp>
        <p:nvSpPr>
          <p:cNvPr id="16390" name="Text Box 6"/>
          <p:cNvSpPr txBox="1">
            <a:spLocks noChangeArrowheads="1"/>
          </p:cNvSpPr>
          <p:nvPr/>
        </p:nvSpPr>
        <p:spPr bwMode="auto">
          <a:xfrm>
            <a:off x="228600" y="838200"/>
            <a:ext cx="8763000" cy="5214938"/>
          </a:xfrm>
          <a:prstGeom prst="rect">
            <a:avLst/>
          </a:prstGeom>
          <a:solidFill>
            <a:srgbClr val="FFFF66"/>
          </a:solidFill>
          <a:ln w="9525">
            <a:noFill/>
            <a:miter lim="800000"/>
            <a:headEnd/>
            <a:tailEnd/>
          </a:ln>
          <a:effectLst/>
        </p:spPr>
        <p:txBody>
          <a:bodyPr>
            <a:spAutoFit/>
          </a:bodyPr>
          <a:lstStyle/>
          <a:p>
            <a:pPr>
              <a:spcBef>
                <a:spcPct val="50000"/>
              </a:spcBef>
            </a:pPr>
            <a:r>
              <a:rPr lang="en-US"/>
              <a:t>  * Vì 3 chú bé du kích trong truyện là 3 anh em ruột, ăn mặc giống nhau khiến tên phát xít nhầm tưởng những chú bé đã bị hắn giết luôn sống lại. Điều này làm hắn kinh hoảng, khiếp sợ.</a:t>
            </a:r>
          </a:p>
        </p:txBody>
      </p:sp>
      <p:sp>
        <p:nvSpPr>
          <p:cNvPr id="16392" name="Text Box 8"/>
          <p:cNvSpPr txBox="1">
            <a:spLocks noChangeArrowheads="1"/>
          </p:cNvSpPr>
          <p:nvPr/>
        </p:nvSpPr>
        <p:spPr bwMode="auto">
          <a:xfrm>
            <a:off x="457200" y="1447800"/>
            <a:ext cx="8305800" cy="3019425"/>
          </a:xfrm>
          <a:prstGeom prst="rect">
            <a:avLst/>
          </a:prstGeom>
          <a:solidFill>
            <a:srgbClr val="FFFF66"/>
          </a:solidFill>
          <a:ln w="9525">
            <a:noFill/>
            <a:miter lim="800000"/>
            <a:headEnd/>
            <a:tailEnd/>
          </a:ln>
          <a:effectLst/>
        </p:spPr>
        <p:txBody>
          <a:bodyPr>
            <a:spAutoFit/>
          </a:bodyPr>
          <a:lstStyle/>
          <a:p>
            <a:pPr>
              <a:spcBef>
                <a:spcPct val="50000"/>
              </a:spcBef>
            </a:pPr>
            <a:r>
              <a:rPr lang="en-US"/>
              <a:t>  * Vì tinh thần dũng cảm, sự hy sinh cao cả của các chú bé du kích sẽ sống mãi trong tâm trí mọi người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ppt_x</p:attrName>
                                        </p:attrNameLst>
                                      </p:cBhvr>
                                      <p:tavLst>
                                        <p:tav tm="0">
                                          <p:val>
                                            <p:strVal val="#ppt_x-.2"/>
                                          </p:val>
                                        </p:tav>
                                        <p:tav tm="100000">
                                          <p:val>
                                            <p:strVal val="#ppt_x"/>
                                          </p:val>
                                        </p:tav>
                                      </p:tavLst>
                                    </p:anim>
                                    <p:anim calcmode="lin" valueType="num">
                                      <p:cBhvr>
                                        <p:cTn id="8" dur="1000" fill="hold"/>
                                        <p:tgtEl>
                                          <p:spTgt spid="163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6390"/>
                                        </p:tgtEl>
                                        <p:attrNameLst>
                                          <p:attrName>style.visibility</p:attrName>
                                        </p:attrNameLst>
                                      </p:cBhvr>
                                      <p:to>
                                        <p:strVal val="visible"/>
                                      </p:to>
                                    </p:set>
                                    <p:anim calcmode="lin" valueType="num">
                                      <p:cBhvr>
                                        <p:cTn id="14" dur="500" fill="hold"/>
                                        <p:tgtEl>
                                          <p:spTgt spid="16390"/>
                                        </p:tgtEl>
                                        <p:attrNameLst>
                                          <p:attrName>ppt_w</p:attrName>
                                        </p:attrNameLst>
                                      </p:cBhvr>
                                      <p:tavLst>
                                        <p:tav tm="0">
                                          <p:val>
                                            <p:fltVal val="0"/>
                                          </p:val>
                                        </p:tav>
                                        <p:tav tm="100000">
                                          <p:val>
                                            <p:strVal val="#ppt_w"/>
                                          </p:val>
                                        </p:tav>
                                      </p:tavLst>
                                    </p:anim>
                                    <p:anim calcmode="lin" valueType="num">
                                      <p:cBhvr>
                                        <p:cTn id="15" dur="500" fill="hold"/>
                                        <p:tgtEl>
                                          <p:spTgt spid="16390"/>
                                        </p:tgtEl>
                                        <p:attrNameLst>
                                          <p:attrName>ppt_h</p:attrName>
                                        </p:attrNameLst>
                                      </p:cBhvr>
                                      <p:tavLst>
                                        <p:tav tm="0">
                                          <p:val>
                                            <p:fltVal val="0"/>
                                          </p:val>
                                        </p:tav>
                                        <p:tav tm="100000">
                                          <p:val>
                                            <p:strVal val="#ppt_h"/>
                                          </p:val>
                                        </p:tav>
                                      </p:tavLst>
                                    </p:anim>
                                    <p:anim calcmode="lin" valueType="num">
                                      <p:cBhvr>
                                        <p:cTn id="16" dur="500" fill="hold"/>
                                        <p:tgtEl>
                                          <p:spTgt spid="16390"/>
                                        </p:tgtEl>
                                        <p:attrNameLst>
                                          <p:attrName>style.rotation</p:attrName>
                                        </p:attrNameLst>
                                      </p:cBhvr>
                                      <p:tavLst>
                                        <p:tav tm="0">
                                          <p:val>
                                            <p:fltVal val="360"/>
                                          </p:val>
                                        </p:tav>
                                        <p:tav tm="100000">
                                          <p:val>
                                            <p:fltVal val="0"/>
                                          </p:val>
                                        </p:tav>
                                      </p:tavLst>
                                    </p:anim>
                                    <p:animEffect transition="in" filter="fade">
                                      <p:cBhvr>
                                        <p:cTn id="17" dur="500"/>
                                        <p:tgtEl>
                                          <p:spTgt spid="16390"/>
                                        </p:tgtEl>
                                      </p:cBhvr>
                                    </p:animEffect>
                                  </p:childTnLst>
                                </p:cTn>
                              </p:par>
                              <p:par>
                                <p:cTn id="18" presetID="4" presetClass="exit" presetSubtype="16" fill="hold" grpId="1" nodeType="withEffect">
                                  <p:stCondLst>
                                    <p:cond delay="0"/>
                                  </p:stCondLst>
                                  <p:childTnLst>
                                    <p:animEffect transition="out" filter="box(in)">
                                      <p:cBhvr>
                                        <p:cTn id="19" dur="500"/>
                                        <p:tgtEl>
                                          <p:spTgt spid="16388"/>
                                        </p:tgtEl>
                                      </p:cBhvr>
                                    </p:animEffect>
                                    <p:set>
                                      <p:cBhvr>
                                        <p:cTn id="20" dur="1" fill="hold">
                                          <p:stCondLst>
                                            <p:cond delay="499"/>
                                          </p:stCondLst>
                                        </p:cTn>
                                        <p:tgtEl>
                                          <p:spTgt spid="1638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6392"/>
                                        </p:tgtEl>
                                        <p:attrNameLst>
                                          <p:attrName>style.visibility</p:attrName>
                                        </p:attrNameLst>
                                      </p:cBhvr>
                                      <p:to>
                                        <p:strVal val="visible"/>
                                      </p:to>
                                    </p:set>
                                    <p:anim calcmode="lin" valueType="num">
                                      <p:cBhvr>
                                        <p:cTn id="25" dur="1000" fill="hold"/>
                                        <p:tgtEl>
                                          <p:spTgt spid="16392"/>
                                        </p:tgtEl>
                                        <p:attrNameLst>
                                          <p:attrName>ppt_x</p:attrName>
                                        </p:attrNameLst>
                                      </p:cBhvr>
                                      <p:tavLst>
                                        <p:tav tm="0">
                                          <p:val>
                                            <p:strVal val="#ppt_x-.2"/>
                                          </p:val>
                                        </p:tav>
                                        <p:tav tm="100000">
                                          <p:val>
                                            <p:strVal val="#ppt_x"/>
                                          </p:val>
                                        </p:tav>
                                      </p:tavLst>
                                    </p:anim>
                                    <p:anim calcmode="lin" valueType="num">
                                      <p:cBhvr>
                                        <p:cTn id="26" dur="1000" fill="hold"/>
                                        <p:tgtEl>
                                          <p:spTgt spid="163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6392"/>
                                        </p:tgtEl>
                                      </p:cBhvr>
                                    </p:animEffect>
                                  </p:childTnLst>
                                </p:cTn>
                              </p:par>
                              <p:par>
                                <p:cTn id="28" presetID="4" presetClass="exit" presetSubtype="16" fill="hold" grpId="1" nodeType="withEffect">
                                  <p:stCondLst>
                                    <p:cond delay="0"/>
                                  </p:stCondLst>
                                  <p:childTnLst>
                                    <p:animEffect transition="out" filter="box(in)">
                                      <p:cBhvr>
                                        <p:cTn id="29" dur="500"/>
                                        <p:tgtEl>
                                          <p:spTgt spid="16390"/>
                                        </p:tgtEl>
                                      </p:cBhvr>
                                    </p:animEffect>
                                    <p:set>
                                      <p:cBhvr>
                                        <p:cTn id="30" dur="1" fill="hold">
                                          <p:stCondLst>
                                            <p:cond delay="499"/>
                                          </p:stCondLst>
                                        </p:cTn>
                                        <p:tgtEl>
                                          <p:spTgt spid="16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8" grpId="1"/>
      <p:bldP spid="16390" grpId="0" animBg="1"/>
      <p:bldP spid="16390" grpId="1" animBg="1"/>
      <p:bldP spid="163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533400" y="381000"/>
            <a:ext cx="8001000" cy="1555750"/>
          </a:xfrm>
          <a:prstGeom prst="rect">
            <a:avLst/>
          </a:prstGeom>
          <a:noFill/>
          <a:ln w="9525">
            <a:noFill/>
            <a:miter lim="800000"/>
            <a:headEnd/>
            <a:tailEnd/>
          </a:ln>
          <a:effectLst/>
        </p:spPr>
        <p:txBody>
          <a:bodyPr>
            <a:spAutoFit/>
          </a:bodyPr>
          <a:lstStyle/>
          <a:p>
            <a:pPr>
              <a:spcBef>
                <a:spcPct val="50000"/>
              </a:spcBef>
            </a:pPr>
            <a:r>
              <a:rPr lang="en-US"/>
              <a:t> </a:t>
            </a:r>
            <a:r>
              <a:rPr lang="en-US">
                <a:solidFill>
                  <a:srgbClr val="FF3300"/>
                </a:solidFill>
              </a:rPr>
              <a:t>* Thử đặt tên khác cho câu chuyện này .</a:t>
            </a:r>
          </a:p>
        </p:txBody>
      </p:sp>
      <p:sp>
        <p:nvSpPr>
          <p:cNvPr id="18437" name="Text Box 5"/>
          <p:cNvSpPr txBox="1">
            <a:spLocks noChangeArrowheads="1"/>
          </p:cNvSpPr>
          <p:nvPr/>
        </p:nvSpPr>
        <p:spPr bwMode="auto">
          <a:xfrm>
            <a:off x="609600" y="2209800"/>
            <a:ext cx="7696200" cy="1555750"/>
          </a:xfrm>
          <a:prstGeom prst="rect">
            <a:avLst/>
          </a:prstGeom>
          <a:solidFill>
            <a:srgbClr val="FFFF66"/>
          </a:solidFill>
          <a:ln w="9525">
            <a:noFill/>
            <a:miter lim="800000"/>
            <a:headEnd/>
            <a:tailEnd/>
          </a:ln>
          <a:effectLst/>
        </p:spPr>
        <p:txBody>
          <a:bodyPr>
            <a:spAutoFit/>
          </a:bodyPr>
          <a:lstStyle/>
          <a:p>
            <a:pPr>
              <a:spcBef>
                <a:spcPct val="50000"/>
              </a:spcBef>
            </a:pPr>
            <a:r>
              <a:rPr lang="en-US"/>
              <a:t> * Những thiếu niên dũng cảm.</a:t>
            </a:r>
          </a:p>
        </p:txBody>
      </p:sp>
      <p:sp>
        <p:nvSpPr>
          <p:cNvPr id="18438" name="Text Box 6"/>
          <p:cNvSpPr txBox="1">
            <a:spLocks noChangeArrowheads="1"/>
          </p:cNvSpPr>
          <p:nvPr/>
        </p:nvSpPr>
        <p:spPr bwMode="auto">
          <a:xfrm>
            <a:off x="609600" y="4259263"/>
            <a:ext cx="7696200" cy="823912"/>
          </a:xfrm>
          <a:prstGeom prst="rect">
            <a:avLst/>
          </a:prstGeom>
          <a:solidFill>
            <a:srgbClr val="FFFF66"/>
          </a:solidFill>
          <a:ln w="9525">
            <a:noFill/>
            <a:miter lim="800000"/>
            <a:headEnd/>
            <a:tailEnd/>
          </a:ln>
          <a:effectLst/>
        </p:spPr>
        <p:txBody>
          <a:bodyPr>
            <a:spAutoFit/>
          </a:bodyPr>
          <a:lstStyle/>
          <a:p>
            <a:pPr>
              <a:spcBef>
                <a:spcPct val="50000"/>
              </a:spcBef>
            </a:pPr>
            <a:r>
              <a:rPr lang="en-US"/>
              <a:t> * Những thiếu niên bất tử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p:cTn id="13" dur="1000" fill="hold"/>
                                        <p:tgtEl>
                                          <p:spTgt spid="18437"/>
                                        </p:tgtEl>
                                        <p:attrNameLst>
                                          <p:attrName>ppt_x</p:attrName>
                                        </p:attrNameLst>
                                      </p:cBhvr>
                                      <p:tavLst>
                                        <p:tav tm="0">
                                          <p:val>
                                            <p:strVal val="#ppt_x-.2"/>
                                          </p:val>
                                        </p:tav>
                                        <p:tav tm="100000">
                                          <p:val>
                                            <p:strVal val="#ppt_x"/>
                                          </p:val>
                                        </p:tav>
                                      </p:tavLst>
                                    </p:anim>
                                    <p:anim calcmode="lin" valueType="num">
                                      <p:cBhvr>
                                        <p:cTn id="14" dur="1000" fill="hold"/>
                                        <p:tgtEl>
                                          <p:spTgt spid="1843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4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8438"/>
                                        </p:tgtEl>
                                        <p:attrNameLst>
                                          <p:attrName>style.visibility</p:attrName>
                                        </p:attrNameLst>
                                      </p:cBhvr>
                                      <p:to>
                                        <p:strVal val="visible"/>
                                      </p:to>
                                    </p:set>
                                    <p:anim calcmode="lin" valueType="num">
                                      <p:cBhvr>
                                        <p:cTn id="20" dur="1000" fill="hold"/>
                                        <p:tgtEl>
                                          <p:spTgt spid="18438"/>
                                        </p:tgtEl>
                                        <p:attrNameLst>
                                          <p:attrName>ppt_x</p:attrName>
                                        </p:attrNameLst>
                                      </p:cBhvr>
                                      <p:tavLst>
                                        <p:tav tm="0">
                                          <p:val>
                                            <p:strVal val="#ppt_x-.2"/>
                                          </p:val>
                                        </p:tav>
                                        <p:tav tm="100000">
                                          <p:val>
                                            <p:strVal val="#ppt_x"/>
                                          </p:val>
                                        </p:tav>
                                      </p:tavLst>
                                    </p:anim>
                                    <p:anim calcmode="lin" valueType="num">
                                      <p:cBhvr>
                                        <p:cTn id="21" dur="1000" fill="hold"/>
                                        <p:tgtEl>
                                          <p:spTgt spid="1843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animBg="1"/>
      <p:bldP spid="184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457200" y="533400"/>
            <a:ext cx="4953000" cy="823913"/>
          </a:xfrm>
          <a:prstGeom prst="rect">
            <a:avLst/>
          </a:prstGeom>
          <a:solidFill>
            <a:srgbClr val="FFFF66"/>
          </a:solidFill>
          <a:ln w="9525">
            <a:noFill/>
            <a:miter lim="800000"/>
            <a:headEnd/>
            <a:tailEnd/>
          </a:ln>
          <a:effectLst/>
        </p:spPr>
        <p:txBody>
          <a:bodyPr>
            <a:spAutoFit/>
          </a:bodyPr>
          <a:lstStyle/>
          <a:p>
            <a:pPr>
              <a:spcBef>
                <a:spcPct val="50000"/>
              </a:spcBef>
            </a:pPr>
            <a:r>
              <a:rPr lang="en-US"/>
              <a:t>       </a:t>
            </a:r>
            <a:r>
              <a:rPr lang="en-US" i="1" u="sng"/>
              <a:t>Kỳ sau</a:t>
            </a:r>
            <a:r>
              <a:rPr lang="en-US"/>
              <a:t> :</a:t>
            </a:r>
          </a:p>
        </p:txBody>
      </p:sp>
      <p:sp>
        <p:nvSpPr>
          <p:cNvPr id="19461" name="WordArt 5"/>
          <p:cNvSpPr>
            <a:spLocks noChangeArrowheads="1" noChangeShapeType="1" noTextEdit="1"/>
          </p:cNvSpPr>
          <p:nvPr/>
        </p:nvSpPr>
        <p:spPr bwMode="auto">
          <a:xfrm>
            <a:off x="1828800" y="1905000"/>
            <a:ext cx="6705600" cy="1143000"/>
          </a:xfrm>
          <a:prstGeom prst="rect">
            <a:avLst/>
          </a:prstGeom>
        </p:spPr>
        <p:txBody>
          <a:bodyPr wrap="none" fromWordArt="1">
            <a:prstTxWarp prst="textWave4">
              <a:avLst>
                <a:gd name="adj1" fmla="val 6500"/>
                <a:gd name="adj2" fmla="val 0"/>
              </a:avLst>
            </a:prstTxWarp>
            <a:scene3d>
              <a:camera prst="legacyPerspectiveBottom"/>
              <a:lightRig rig="legacyFlat3" dir="t"/>
            </a:scene3d>
            <a:sp3d extrusionH="121893000" prstMaterial="legacyMatte">
              <a:extrusionClr>
                <a:srgbClr val="00FFFF"/>
              </a:extrusionClr>
            </a:sp3d>
          </a:bodyPr>
          <a:lstStyle/>
          <a:p>
            <a:pPr algn="ctr"/>
            <a:r>
              <a:rPr lang="vi-VN" sz="3600" kern="10">
                <a:ln w="9525">
                  <a:round/>
                  <a:headEnd/>
                  <a:tailEnd/>
                </a:ln>
                <a:solidFill>
                  <a:srgbClr val="FF0000"/>
                </a:solidFill>
                <a:latin typeface="Arial"/>
                <a:cs typeface="Arial"/>
              </a:rPr>
              <a:t> Kể chuyện đã nghe, đã đọc</a:t>
            </a:r>
            <a:endParaRPr lang="en-US" sz="3600" kern="10">
              <a:ln w="9525">
                <a:round/>
                <a:headEnd/>
                <a:tailEnd/>
              </a:ln>
              <a:solidFill>
                <a:srgbClr val="FF0000"/>
              </a:solidFill>
              <a:latin typeface="Arial"/>
              <a:cs typeface="Arial"/>
            </a:endParaRPr>
          </a:p>
        </p:txBody>
      </p:sp>
      <p:sp>
        <p:nvSpPr>
          <p:cNvPr id="19462" name="WordArt 6"/>
          <p:cNvSpPr>
            <a:spLocks noChangeArrowheads="1" noChangeShapeType="1" noTextEdit="1"/>
          </p:cNvSpPr>
          <p:nvPr/>
        </p:nvSpPr>
        <p:spPr bwMode="auto">
          <a:xfrm>
            <a:off x="5638800" y="5105400"/>
            <a:ext cx="2514600" cy="1143000"/>
          </a:xfrm>
          <a:prstGeom prst="rect">
            <a:avLst/>
          </a:prstGeom>
        </p:spPr>
        <p:txBody>
          <a:bodyPr wrap="none" fromWordArt="1">
            <a:prstTxWarp prst="textWave4">
              <a:avLst>
                <a:gd name="adj1" fmla="val 6500"/>
                <a:gd name="adj2" fmla="val 0"/>
              </a:avLst>
            </a:prstTxWarp>
            <a:scene3d>
              <a:camera prst="legacyPerspectiveTopRight"/>
              <a:lightRig rig="legacyFlat3" dir="b"/>
            </a:scene3d>
            <a:sp3d extrusionH="887400" prstMaterial="legacyMatte">
              <a:extrusionClr>
                <a:srgbClr val="FFFF00"/>
              </a:extrusionClr>
            </a:sp3d>
          </a:bodyPr>
          <a:lstStyle/>
          <a:p>
            <a:pPr algn="ctr"/>
            <a:r>
              <a:rPr lang="en-US" sz="3600" kern="10">
                <a:ln w="9525">
                  <a:round/>
                  <a:headEnd/>
                  <a:tailEnd/>
                </a:ln>
                <a:solidFill>
                  <a:srgbClr val="000000"/>
                </a:solidFill>
                <a:latin typeface="Arial"/>
                <a:cs typeface="Arial"/>
              </a:rPr>
              <a:t> Hát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fltVal val="0"/>
                                          </p:val>
                                        </p:tav>
                                        <p:tav tm="100000">
                                          <p:val>
                                            <p:strVal val="#ppt_w"/>
                                          </p:val>
                                        </p:tav>
                                      </p:tavLst>
                                    </p:anim>
                                    <p:anim calcmode="lin" valueType="num">
                                      <p:cBhvr>
                                        <p:cTn id="8" dur="1000" fill="hold"/>
                                        <p:tgtEl>
                                          <p:spTgt spid="19460"/>
                                        </p:tgtEl>
                                        <p:attrNameLst>
                                          <p:attrName>ppt_h</p:attrName>
                                        </p:attrNameLst>
                                      </p:cBhvr>
                                      <p:tavLst>
                                        <p:tav tm="0">
                                          <p:val>
                                            <p:fltVal val="0"/>
                                          </p:val>
                                        </p:tav>
                                        <p:tav tm="100000">
                                          <p:val>
                                            <p:strVal val="#ppt_h"/>
                                          </p:val>
                                        </p:tav>
                                      </p:tavLst>
                                    </p:anim>
                                    <p:anim calcmode="lin" valueType="num">
                                      <p:cBhvr>
                                        <p:cTn id="9" dur="1000" fill="hold"/>
                                        <p:tgtEl>
                                          <p:spTgt spid="19460"/>
                                        </p:tgtEl>
                                        <p:attrNameLst>
                                          <p:attrName>style.rotation</p:attrName>
                                        </p:attrNameLst>
                                      </p:cBhvr>
                                      <p:tavLst>
                                        <p:tav tm="0">
                                          <p:val>
                                            <p:fltVal val="90"/>
                                          </p:val>
                                        </p:tav>
                                        <p:tav tm="100000">
                                          <p:val>
                                            <p:fltVal val="0"/>
                                          </p:val>
                                        </p:tav>
                                      </p:tavLst>
                                    </p:anim>
                                    <p:animEffect transition="in" filter="fade">
                                      <p:cBhvr>
                                        <p:cTn id="10" dur="10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anim calcmode="lin" valueType="num">
                                      <p:cBhvr>
                                        <p:cTn id="15" dur="1000" fill="hold"/>
                                        <p:tgtEl>
                                          <p:spTgt spid="19461"/>
                                        </p:tgtEl>
                                        <p:attrNameLst>
                                          <p:attrName>ppt_x</p:attrName>
                                        </p:attrNameLst>
                                      </p:cBhvr>
                                      <p:tavLst>
                                        <p:tav tm="0">
                                          <p:val>
                                            <p:strVal val="#ppt_x-.2"/>
                                          </p:val>
                                        </p:tav>
                                        <p:tav tm="100000">
                                          <p:val>
                                            <p:strVal val="#ppt_x"/>
                                          </p:val>
                                        </p:tav>
                                      </p:tavLst>
                                    </p:anim>
                                    <p:anim calcmode="lin" valueType="num">
                                      <p:cBhvr>
                                        <p:cTn id="16" dur="1000" fill="hold"/>
                                        <p:tgtEl>
                                          <p:spTgt spid="1946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94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9462"/>
                                        </p:tgtEl>
                                        <p:attrNameLst>
                                          <p:attrName>style.visibility</p:attrName>
                                        </p:attrNameLst>
                                      </p:cBhvr>
                                      <p:to>
                                        <p:strVal val="visible"/>
                                      </p:to>
                                    </p:set>
                                    <p:anim calcmode="lin" valueType="num">
                                      <p:cBhvr>
                                        <p:cTn id="22" dur="1000" fill="hold"/>
                                        <p:tgtEl>
                                          <p:spTgt spid="19462"/>
                                        </p:tgtEl>
                                        <p:attrNameLst>
                                          <p:attrName>ppt_x</p:attrName>
                                        </p:attrNameLst>
                                      </p:cBhvr>
                                      <p:tavLst>
                                        <p:tav tm="0">
                                          <p:val>
                                            <p:strVal val="#ppt_x-.2"/>
                                          </p:val>
                                        </p:tav>
                                        <p:tav tm="100000">
                                          <p:val>
                                            <p:strVal val="#ppt_x"/>
                                          </p:val>
                                        </p:tav>
                                      </p:tavLst>
                                    </p:anim>
                                    <p:anim calcmode="lin" valueType="num">
                                      <p:cBhvr>
                                        <p:cTn id="23" dur="1000" fill="hold"/>
                                        <p:tgtEl>
                                          <p:spTgt spid="1946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28600" y="457200"/>
            <a:ext cx="6172200" cy="833438"/>
          </a:xfrm>
          <a:prstGeom prst="rect">
            <a:avLst/>
          </a:prstGeom>
          <a:solidFill>
            <a:srgbClr val="FFFF66"/>
          </a:solidFill>
          <a:ln w="9525">
            <a:solidFill>
              <a:schemeClr val="bg1"/>
            </a:solidFill>
            <a:miter lim="800000"/>
            <a:headEnd/>
            <a:tailEnd/>
          </a:ln>
          <a:effectLst/>
        </p:spPr>
        <p:txBody>
          <a:bodyPr>
            <a:spAutoFit/>
          </a:bodyPr>
          <a:lstStyle/>
          <a:p>
            <a:pPr>
              <a:spcBef>
                <a:spcPct val="50000"/>
              </a:spcBef>
            </a:pPr>
            <a:r>
              <a:rPr lang="en-US"/>
              <a:t>   </a:t>
            </a:r>
            <a:r>
              <a:rPr lang="en-US" i="1" u="sng"/>
              <a:t>Kiểm tra bài cũ</a:t>
            </a:r>
            <a:r>
              <a:rPr lang="en-US"/>
              <a:t> :</a:t>
            </a:r>
          </a:p>
        </p:txBody>
      </p:sp>
      <p:sp>
        <p:nvSpPr>
          <p:cNvPr id="3077" name="WordArt 5"/>
          <p:cNvSpPr>
            <a:spLocks noChangeArrowheads="1" noChangeShapeType="1" noTextEdit="1"/>
          </p:cNvSpPr>
          <p:nvPr/>
        </p:nvSpPr>
        <p:spPr bwMode="auto">
          <a:xfrm>
            <a:off x="914400" y="1676400"/>
            <a:ext cx="7667625" cy="1600200"/>
          </a:xfrm>
          <a:prstGeom prst="rect">
            <a:avLst/>
          </a:prstGeom>
        </p:spPr>
        <p:txBody>
          <a:bodyPr wrap="none" fromWordArt="1">
            <a:prstTxWarp prst="textDoubleWave1">
              <a:avLst>
                <a:gd name="adj1" fmla="val 6500"/>
                <a:gd name="adj2" fmla="val 0"/>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FF0000"/>
                </a:solidFill>
                <a:latin typeface="Arial"/>
                <a:cs typeface="Arial"/>
              </a:rPr>
              <a:t>Kể chuyện được chứng kiến hoặc tham gia</a:t>
            </a:r>
            <a:endParaRPr lang="en-US" sz="3600" kern="10">
              <a:ln w="9525">
                <a:round/>
                <a:headEnd/>
                <a:tailEnd/>
              </a:ln>
              <a:solidFill>
                <a:srgbClr val="FF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style.rotation</p:attrName>
                                        </p:attrNameLst>
                                      </p:cBhvr>
                                      <p:tavLst>
                                        <p:tav tm="0">
                                          <p:val>
                                            <p:fltVal val="720"/>
                                          </p:val>
                                        </p:tav>
                                        <p:tav tm="100000">
                                          <p:val>
                                            <p:fltVal val="0"/>
                                          </p:val>
                                        </p:tav>
                                      </p:tavLst>
                                    </p:anim>
                                    <p:anim calcmode="lin" valueType="num">
                                      <p:cBhvr>
                                        <p:cTn id="9" dur="2000" fill="hold"/>
                                        <p:tgtEl>
                                          <p:spTgt spid="3076"/>
                                        </p:tgtEl>
                                        <p:attrNameLst>
                                          <p:attrName>ppt_h</p:attrName>
                                        </p:attrNameLst>
                                      </p:cBhvr>
                                      <p:tavLst>
                                        <p:tav tm="0">
                                          <p:val>
                                            <p:fltVal val="0"/>
                                          </p:val>
                                        </p:tav>
                                        <p:tav tm="100000">
                                          <p:val>
                                            <p:strVal val="#ppt_h"/>
                                          </p:val>
                                        </p:tav>
                                      </p:tavLst>
                                    </p:anim>
                                    <p:anim calcmode="lin" valueType="num">
                                      <p:cBhvr>
                                        <p:cTn id="10" dur="2000" fill="hold"/>
                                        <p:tgtEl>
                                          <p:spTgt spid="307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ppt_x</p:attrName>
                                        </p:attrNameLst>
                                      </p:cBhvr>
                                      <p:tavLst>
                                        <p:tav tm="0">
                                          <p:val>
                                            <p:strVal val="#ppt_x-.2"/>
                                          </p:val>
                                        </p:tav>
                                        <p:tav tm="100000">
                                          <p:val>
                                            <p:strVal val="#ppt_x"/>
                                          </p:val>
                                        </p:tav>
                                      </p:tavLst>
                                    </p:anim>
                                    <p:anim calcmode="lin" valueType="num">
                                      <p:cBhvr>
                                        <p:cTn id="16" dur="1000" fill="hold"/>
                                        <p:tgtEl>
                                          <p:spTgt spid="307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743200" y="-76200"/>
            <a:ext cx="3810000" cy="823913"/>
          </a:xfrm>
          <a:prstGeom prst="rect">
            <a:avLst/>
          </a:prstGeom>
          <a:noFill/>
          <a:ln w="9525">
            <a:noFill/>
            <a:miter lim="800000"/>
            <a:headEnd/>
            <a:tailEnd/>
          </a:ln>
          <a:effectLst/>
        </p:spPr>
        <p:txBody>
          <a:bodyPr>
            <a:spAutoFit/>
          </a:bodyPr>
          <a:lstStyle/>
          <a:p>
            <a:pPr>
              <a:spcBef>
                <a:spcPct val="50000"/>
              </a:spcBef>
            </a:pPr>
            <a:r>
              <a:rPr lang="en-US"/>
              <a:t>   </a:t>
            </a:r>
            <a:r>
              <a:rPr lang="en-US" sz="4000" u="sng"/>
              <a:t>Kể chuyện</a:t>
            </a:r>
          </a:p>
        </p:txBody>
      </p:sp>
      <p:sp>
        <p:nvSpPr>
          <p:cNvPr id="4101" name="WordArt 5"/>
          <p:cNvSpPr>
            <a:spLocks noChangeArrowheads="1" noChangeShapeType="1" noTextEdit="1"/>
          </p:cNvSpPr>
          <p:nvPr/>
        </p:nvSpPr>
        <p:spPr bwMode="auto">
          <a:xfrm>
            <a:off x="1676400" y="609600"/>
            <a:ext cx="5867400" cy="11430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en-US" sz="3600" kern="10">
                <a:ln w="9525">
                  <a:round/>
                  <a:headEnd/>
                  <a:tailEnd/>
                </a:ln>
                <a:solidFill>
                  <a:srgbClr val="000000"/>
                </a:solidFill>
                <a:latin typeface="Arial"/>
                <a:cs typeface="Arial"/>
              </a:rPr>
              <a:t> Những chú bé không chết</a:t>
            </a:r>
          </a:p>
        </p:txBody>
      </p:sp>
      <p:sp>
        <p:nvSpPr>
          <p:cNvPr id="4102" name="Text Box 6"/>
          <p:cNvSpPr txBox="1">
            <a:spLocks noChangeArrowheads="1"/>
          </p:cNvSpPr>
          <p:nvPr/>
        </p:nvSpPr>
        <p:spPr bwMode="auto">
          <a:xfrm>
            <a:off x="76200" y="76200"/>
            <a:ext cx="1905000" cy="833438"/>
          </a:xfrm>
          <a:prstGeom prst="rect">
            <a:avLst/>
          </a:prstGeom>
          <a:solidFill>
            <a:srgbClr val="FFFF00"/>
          </a:solidFill>
          <a:ln w="9525">
            <a:solidFill>
              <a:schemeClr val="bg1"/>
            </a:solidFill>
            <a:miter lim="800000"/>
            <a:headEnd/>
            <a:tailEnd/>
          </a:ln>
          <a:effectLst/>
        </p:spPr>
        <p:txBody>
          <a:bodyPr>
            <a:spAutoFit/>
          </a:bodyPr>
          <a:lstStyle/>
          <a:p>
            <a:pPr>
              <a:spcBef>
                <a:spcPct val="50000"/>
              </a:spcBef>
            </a:pPr>
            <a:r>
              <a:rPr lang="en-US"/>
              <a:t> S/70</a:t>
            </a:r>
          </a:p>
        </p:txBody>
      </p:sp>
      <p:pic>
        <p:nvPicPr>
          <p:cNvPr id="4104" name="Picture 8" descr="scan0058"/>
          <p:cNvPicPr>
            <a:picLocks noChangeAspect="1" noChangeArrowheads="1"/>
          </p:cNvPicPr>
          <p:nvPr/>
        </p:nvPicPr>
        <p:blipFill>
          <a:blip r:embed="rId2"/>
          <a:srcRect/>
          <a:stretch>
            <a:fillRect/>
          </a:stretch>
        </p:blipFill>
        <p:spPr bwMode="auto">
          <a:xfrm>
            <a:off x="0" y="1676400"/>
            <a:ext cx="91440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edge">
                                      <p:cBhvr>
                                        <p:cTn id="7" dur="2000"/>
                                        <p:tgtEl>
                                          <p:spTgt spid="410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wedge">
                                      <p:cBhvr>
                                        <p:cTn id="10" dur="2000"/>
                                        <p:tgtEl>
                                          <p:spTgt spid="41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anim calcmode="lin" valueType="num">
                                      <p:cBhvr>
                                        <p:cTn id="15" dur="1000" fill="hold"/>
                                        <p:tgtEl>
                                          <p:spTgt spid="4102"/>
                                        </p:tgtEl>
                                        <p:attrNameLst>
                                          <p:attrName>ppt_x</p:attrName>
                                        </p:attrNameLst>
                                      </p:cBhvr>
                                      <p:tavLst>
                                        <p:tav tm="0">
                                          <p:val>
                                            <p:strVal val="#ppt_x-.2"/>
                                          </p:val>
                                        </p:tav>
                                        <p:tav tm="100000">
                                          <p:val>
                                            <p:strVal val="#ppt_x"/>
                                          </p:val>
                                        </p:tav>
                                      </p:tavLst>
                                    </p:anim>
                                    <p:anim calcmode="lin" valueType="num">
                                      <p:cBhvr>
                                        <p:cTn id="16" dur="1000" fill="hold"/>
                                        <p:tgtEl>
                                          <p:spTgt spid="410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 calcmode="lin" valueType="num">
                                      <p:cBhvr>
                                        <p:cTn id="22" dur="1000" fill="hold"/>
                                        <p:tgtEl>
                                          <p:spTgt spid="4104"/>
                                        </p:tgtEl>
                                        <p:attrNameLst>
                                          <p:attrName>ppt_x</p:attrName>
                                        </p:attrNameLst>
                                      </p:cBhvr>
                                      <p:tavLst>
                                        <p:tav tm="0">
                                          <p:val>
                                            <p:strVal val="#ppt_x-.2"/>
                                          </p:val>
                                        </p:tav>
                                        <p:tav tm="100000">
                                          <p:val>
                                            <p:strVal val="#ppt_x"/>
                                          </p:val>
                                        </p:tav>
                                      </p:tavLst>
                                    </p:anim>
                                    <p:anim calcmode="lin" valueType="num">
                                      <p:cBhvr>
                                        <p:cTn id="23" dur="1000" fill="hold"/>
                                        <p:tgtEl>
                                          <p:spTgt spid="410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animBg="1"/>
      <p:bldP spid="4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0" y="-190500"/>
            <a:ext cx="9144000" cy="7048500"/>
          </a:xfrm>
          <a:prstGeom prst="rect">
            <a:avLst/>
          </a:prstGeom>
          <a:solidFill>
            <a:srgbClr val="FFFF66"/>
          </a:solidFill>
          <a:ln w="9525">
            <a:noFill/>
            <a:miter lim="800000"/>
            <a:headEnd/>
            <a:tailEnd/>
          </a:ln>
          <a:effectLst/>
        </p:spPr>
        <p:txBody>
          <a:bodyPr>
            <a:spAutoFit/>
          </a:bodyPr>
          <a:lstStyle/>
          <a:p>
            <a:pPr>
              <a:spcBef>
                <a:spcPct val="50000"/>
              </a:spcBef>
            </a:pPr>
            <a:r>
              <a:rPr lang="en-US"/>
              <a:t>  </a:t>
            </a:r>
            <a:r>
              <a:rPr lang="en-US" sz="3600">
                <a:solidFill>
                  <a:schemeClr val="accent2"/>
                </a:solidFill>
              </a:rPr>
              <a:t>1.</a:t>
            </a:r>
            <a:r>
              <a:rPr lang="en-US" sz="3600"/>
              <a:t> Phát xít Đức ồ ạt đưa quân sang xâm lược Liên Xô. Đến đâu, chúng cũng cướp phá, bắn giết hết sức tàn bạo… Một buổi chiều, bọn phát xít bất ngờ xông vào làng nọ. Khắp làng không một bóng người. Không gặp sự chống cự của du kích, Chúng tưởng được yên thân. Nhưng</a:t>
            </a:r>
            <a:r>
              <a:rPr lang="en-US"/>
              <a:t> </a:t>
            </a:r>
            <a:r>
              <a:rPr lang="en-US" sz="3600"/>
              <a:t>trời vừa tối, tiếng súng đã nổ ran. Bọn phát xít nhớn nhác hỏi nhau : “ Bắn ở đâu thế ? ” Một tên lính hấp tấp từ ngoài chạy vào, nói : “ Bắn nhau ở cánh rừng kia kìa ! Đã bắt được một tên du kích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1000" fill="hold"/>
                                        <p:tgtEl>
                                          <p:spTgt spid="6149"/>
                                        </p:tgtEl>
                                        <p:attrNameLst>
                                          <p:attrName>ppt_x</p:attrName>
                                        </p:attrNameLst>
                                      </p:cBhvr>
                                      <p:tavLst>
                                        <p:tav tm="0">
                                          <p:val>
                                            <p:strVal val="#ppt_x-.2"/>
                                          </p:val>
                                        </p:tav>
                                        <p:tav tm="100000">
                                          <p:val>
                                            <p:strVal val="#ppt_x"/>
                                          </p:val>
                                        </p:tav>
                                      </p:tavLst>
                                    </p:anim>
                                    <p:anim calcmode="lin" valueType="num">
                                      <p:cBhvr>
                                        <p:cTn id="8" dur="1000" fill="hold"/>
                                        <p:tgtEl>
                                          <p:spTgt spid="6149"/>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6200" y="228600"/>
            <a:ext cx="8915400" cy="6316663"/>
          </a:xfrm>
          <a:prstGeom prst="rect">
            <a:avLst/>
          </a:prstGeom>
          <a:solidFill>
            <a:srgbClr val="FFFF66"/>
          </a:solidFill>
          <a:ln w="9525">
            <a:noFill/>
            <a:miter lim="800000"/>
            <a:headEnd/>
            <a:tailEnd/>
          </a:ln>
          <a:effectLst/>
        </p:spPr>
        <p:txBody>
          <a:bodyPr>
            <a:spAutoFit/>
          </a:bodyPr>
          <a:lstStyle/>
          <a:p>
            <a:pPr>
              <a:spcBef>
                <a:spcPct val="50000"/>
              </a:spcBef>
            </a:pPr>
            <a:r>
              <a:rPr lang="en-US"/>
              <a:t> </a:t>
            </a:r>
            <a:r>
              <a:rPr lang="en-US" sz="3600">
                <a:solidFill>
                  <a:schemeClr val="accent2"/>
                </a:solidFill>
              </a:rPr>
              <a:t>2</a:t>
            </a:r>
            <a:r>
              <a:rPr lang="en-US" sz="3600"/>
              <a:t>. Một lát sau, mấy tên lính dẫn một chú bé đến trước mặt tên chỉ huy. Chú bé chừng mười ba, mười bốn tuổi, mặc áo sơ mi xanh có hàng cúc trắng. Tên sĩ quan hỏi : </a:t>
            </a:r>
          </a:p>
          <a:p>
            <a:pPr>
              <a:spcBef>
                <a:spcPct val="50000"/>
              </a:spcBef>
            </a:pPr>
            <a:r>
              <a:rPr lang="en-US" sz="3600"/>
              <a:t> - Mày là ai ?</a:t>
            </a:r>
          </a:p>
          <a:p>
            <a:pPr>
              <a:spcBef>
                <a:spcPct val="50000"/>
              </a:spcBef>
            </a:pPr>
            <a:r>
              <a:rPr lang="en-US" sz="3600"/>
              <a:t> Chú bé kiêu hãnh trả lời :</a:t>
            </a:r>
          </a:p>
          <a:p>
            <a:pPr>
              <a:spcBef>
                <a:spcPct val="50000"/>
              </a:spcBef>
            </a:pPr>
            <a:r>
              <a:rPr lang="en-US" sz="3600"/>
              <a:t> - Tao là du kích !</a:t>
            </a:r>
          </a:p>
          <a:p>
            <a:pPr>
              <a:spcBef>
                <a:spcPct val="50000"/>
              </a:spcBef>
            </a:pPr>
            <a:r>
              <a:rPr lang="en-US" sz="3600"/>
              <a:t>Tên sĩ quan quát :</a:t>
            </a:r>
          </a:p>
        </p:txBody>
      </p:sp>
      <p:sp>
        <p:nvSpPr>
          <p:cNvPr id="7173" name="Text Box 5"/>
          <p:cNvSpPr txBox="1">
            <a:spLocks noChangeArrowheads="1"/>
          </p:cNvSpPr>
          <p:nvPr/>
        </p:nvSpPr>
        <p:spPr bwMode="auto">
          <a:xfrm>
            <a:off x="152400" y="776288"/>
            <a:ext cx="8915400" cy="5395912"/>
          </a:xfrm>
          <a:prstGeom prst="rect">
            <a:avLst/>
          </a:prstGeom>
          <a:solidFill>
            <a:srgbClr val="FFFF66"/>
          </a:solidFill>
          <a:ln w="9525">
            <a:noFill/>
            <a:miter lim="800000"/>
            <a:headEnd/>
            <a:tailEnd/>
          </a:ln>
          <a:effectLst/>
        </p:spPr>
        <p:txBody>
          <a:bodyPr>
            <a:spAutoFit/>
          </a:bodyPr>
          <a:lstStyle/>
          <a:p>
            <a:pPr>
              <a:spcBef>
                <a:spcPct val="50000"/>
              </a:spcBef>
            </a:pPr>
            <a:r>
              <a:rPr lang="en-US"/>
              <a:t> </a:t>
            </a:r>
            <a:r>
              <a:rPr lang="en-US" sz="4000"/>
              <a:t>- Đội du kích của chúng mày ở đâu ?</a:t>
            </a:r>
          </a:p>
          <a:p>
            <a:pPr>
              <a:spcBef>
                <a:spcPct val="50000"/>
              </a:spcBef>
            </a:pPr>
            <a:r>
              <a:rPr lang="en-US" sz="4000"/>
              <a:t> Chú bé trả lời, giọng khinh bỉ :</a:t>
            </a:r>
          </a:p>
          <a:p>
            <a:pPr>
              <a:spcBef>
                <a:spcPct val="50000"/>
              </a:spcBef>
            </a:pPr>
            <a:r>
              <a:rPr lang="en-US" sz="4000"/>
              <a:t> - Tao không biết !</a:t>
            </a:r>
          </a:p>
          <a:p>
            <a:pPr>
              <a:spcBef>
                <a:spcPct val="50000"/>
              </a:spcBef>
            </a:pPr>
            <a:r>
              <a:rPr lang="en-US" sz="4000"/>
              <a:t> Tên sĩ quan nổi giận, ra lệnh cho bọn lính hành hạ, tra tấn chú bé rất dã man, nhưng chú không nói nửa lời. Gần sáng, bọn chúng đem chú ra bắn.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p:cTn id="13" dur="1000" fill="hold"/>
                                        <p:tgtEl>
                                          <p:spTgt spid="7173"/>
                                        </p:tgtEl>
                                        <p:attrNameLst>
                                          <p:attrName>ppt_x</p:attrName>
                                        </p:attrNameLst>
                                      </p:cBhvr>
                                      <p:tavLst>
                                        <p:tav tm="0">
                                          <p:val>
                                            <p:strVal val="#ppt_x-.2"/>
                                          </p:val>
                                        </p:tav>
                                        <p:tav tm="100000">
                                          <p:val>
                                            <p:strVal val="#ppt_x"/>
                                          </p:val>
                                        </p:tav>
                                      </p:tavLst>
                                    </p:anim>
                                    <p:anim calcmode="lin" valueType="num">
                                      <p:cBhvr>
                                        <p:cTn id="14" dur="10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73"/>
                                        </p:tgtEl>
                                      </p:cBhvr>
                                    </p:animEffect>
                                  </p:childTnLst>
                                </p:cTn>
                              </p:par>
                              <p:par>
                                <p:cTn id="16" presetID="4" presetClass="exit" presetSubtype="16" fill="hold" grpId="1" nodeType="withEffect">
                                  <p:stCondLst>
                                    <p:cond delay="0"/>
                                  </p:stCondLst>
                                  <p:childTnLst>
                                    <p:animEffect transition="out" filter="box(in)">
                                      <p:cBhvr>
                                        <p:cTn id="17" dur="500"/>
                                        <p:tgtEl>
                                          <p:spTgt spid="7172"/>
                                        </p:tgtEl>
                                      </p:cBhvr>
                                    </p:animEffect>
                                    <p:set>
                                      <p:cBhvr>
                                        <p:cTn id="18" dur="1" fill="hold">
                                          <p:stCondLst>
                                            <p:cond delay="499"/>
                                          </p:stCondLst>
                                        </p:cTn>
                                        <p:tgtEl>
                                          <p:spTgt spid="7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71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114300"/>
            <a:ext cx="9144000" cy="6600825"/>
          </a:xfrm>
          <a:prstGeom prst="rect">
            <a:avLst/>
          </a:prstGeom>
          <a:solidFill>
            <a:srgbClr val="FFFF66"/>
          </a:solidFill>
          <a:ln w="9525">
            <a:solidFill>
              <a:srgbClr val="FFFF66"/>
            </a:solidFill>
            <a:miter lim="800000"/>
            <a:headEnd/>
            <a:tailEnd/>
          </a:ln>
          <a:effectLst/>
        </p:spPr>
        <p:txBody>
          <a:bodyPr>
            <a:spAutoFit/>
          </a:bodyPr>
          <a:lstStyle/>
          <a:p>
            <a:pPr>
              <a:spcBef>
                <a:spcPct val="50000"/>
              </a:spcBef>
            </a:pPr>
            <a:r>
              <a:rPr lang="en-US"/>
              <a:t>  </a:t>
            </a:r>
            <a:r>
              <a:rPr lang="en-US" sz="3600">
                <a:solidFill>
                  <a:schemeClr val="accent2"/>
                </a:solidFill>
              </a:rPr>
              <a:t>3</a:t>
            </a:r>
            <a:r>
              <a:rPr lang="en-US" sz="3600"/>
              <a:t>. Đêm hôm sau, du kích tấn công vào chính khu vực chúng đóng quân. Kho tàng của bọn phát xít nổ tung. Nhưng chúng cũng bắt được một em nhỏ.</a:t>
            </a:r>
          </a:p>
          <a:p>
            <a:pPr>
              <a:spcBef>
                <a:spcPct val="50000"/>
              </a:spcBef>
            </a:pPr>
            <a:r>
              <a:rPr lang="en-US" sz="3600"/>
              <a:t> Tên sĩ quan kinh ngạc hỏi :</a:t>
            </a:r>
          </a:p>
          <a:p>
            <a:pPr>
              <a:spcBef>
                <a:spcPct val="50000"/>
              </a:spcBef>
            </a:pPr>
            <a:r>
              <a:rPr lang="en-US" sz="3600"/>
              <a:t> - Mày là ai ?</a:t>
            </a:r>
          </a:p>
          <a:p>
            <a:pPr>
              <a:spcBef>
                <a:spcPct val="50000"/>
              </a:spcBef>
            </a:pPr>
            <a:r>
              <a:rPr lang="en-US" sz="3600"/>
              <a:t> Chú bé kiêu hãnh trả lời :</a:t>
            </a:r>
          </a:p>
          <a:p>
            <a:pPr>
              <a:spcBef>
                <a:spcPct val="50000"/>
              </a:spcBef>
            </a:pPr>
            <a:r>
              <a:rPr lang="en-US" sz="3600"/>
              <a:t> - Tao là du kích !</a:t>
            </a:r>
          </a:p>
          <a:p>
            <a:pPr>
              <a:spcBef>
                <a:spcPct val="50000"/>
              </a:spcBef>
            </a:pPr>
            <a:r>
              <a:rPr lang="en-US" sz="3600"/>
              <a:t> Tên phát xít không còn tin ở mắt mình nữa.</a:t>
            </a:r>
          </a:p>
        </p:txBody>
      </p:sp>
      <p:sp>
        <p:nvSpPr>
          <p:cNvPr id="8197" name="Text Box 5"/>
          <p:cNvSpPr txBox="1">
            <a:spLocks noChangeArrowheads="1"/>
          </p:cNvSpPr>
          <p:nvPr/>
        </p:nvSpPr>
        <p:spPr bwMode="auto">
          <a:xfrm>
            <a:off x="152400" y="228600"/>
            <a:ext cx="8839200" cy="6134100"/>
          </a:xfrm>
          <a:prstGeom prst="rect">
            <a:avLst/>
          </a:prstGeom>
          <a:solidFill>
            <a:srgbClr val="FFFF66"/>
          </a:solidFill>
          <a:ln w="9525">
            <a:noFill/>
            <a:miter lim="800000"/>
            <a:headEnd/>
            <a:tailEnd/>
          </a:ln>
          <a:effectLst/>
        </p:spPr>
        <p:txBody>
          <a:bodyPr>
            <a:spAutoFit/>
          </a:bodyPr>
          <a:lstStyle/>
          <a:p>
            <a:pPr>
              <a:spcBef>
                <a:spcPct val="50000"/>
              </a:spcBef>
            </a:pPr>
            <a:r>
              <a:rPr lang="en-US" sz="3600"/>
              <a:t> Trước mặt hắn vẫn là chú bé mặc áo sơ mi xanh có hàng cúc trắng mà hắn đã ra lệnh cho bọn lính bắn chết đêm qua. Tên sĩ quan rền rĩ :</a:t>
            </a:r>
          </a:p>
          <a:p>
            <a:pPr>
              <a:spcBef>
                <a:spcPct val="50000"/>
              </a:spcBef>
            </a:pPr>
            <a:r>
              <a:rPr lang="en-US" sz="3600"/>
              <a:t> -Ôi lạy chúa ! Đất nước này thật là ma quỷ !</a:t>
            </a:r>
          </a:p>
          <a:p>
            <a:pPr>
              <a:spcBef>
                <a:spcPct val="50000"/>
              </a:spcBef>
            </a:pPr>
            <a:r>
              <a:rPr lang="en-US" sz="3600"/>
              <a:t> Rồi hắn gào lên : </a:t>
            </a:r>
          </a:p>
          <a:p>
            <a:pPr>
              <a:spcBef>
                <a:spcPct val="50000"/>
              </a:spcBef>
            </a:pPr>
            <a:r>
              <a:rPr lang="en-US" sz="3600"/>
              <a:t> - Treo cổ ! Treo cổ nó lên !</a:t>
            </a:r>
          </a:p>
          <a:p>
            <a:pPr>
              <a:spcBef>
                <a:spcPct val="50000"/>
              </a:spcBef>
            </a:pPr>
            <a:r>
              <a:rPr lang="en-US" sz="3600"/>
              <a:t> Mệnh lệnh của hắn được thi hành ngay.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ppt_x</p:attrName>
                                        </p:attrNameLst>
                                      </p:cBhvr>
                                      <p:tavLst>
                                        <p:tav tm="0">
                                          <p:val>
                                            <p:strVal val="#ppt_x-.2"/>
                                          </p:val>
                                        </p:tav>
                                        <p:tav tm="100000">
                                          <p:val>
                                            <p:strVal val="#ppt_x"/>
                                          </p:val>
                                        </p:tav>
                                      </p:tavLst>
                                    </p:anim>
                                    <p:anim calcmode="lin" valueType="num">
                                      <p:cBhvr>
                                        <p:cTn id="8" dur="1000" fill="hold"/>
                                        <p:tgtEl>
                                          <p:spTgt spid="81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197"/>
                                        </p:tgtEl>
                                        <p:attrNameLst>
                                          <p:attrName>style.visibility</p:attrName>
                                        </p:attrNameLst>
                                      </p:cBhvr>
                                      <p:to>
                                        <p:strVal val="visible"/>
                                      </p:to>
                                    </p:set>
                                    <p:anim calcmode="lin" valueType="num">
                                      <p:cBhvr>
                                        <p:cTn id="14" dur="1000" fill="hold"/>
                                        <p:tgtEl>
                                          <p:spTgt spid="8197"/>
                                        </p:tgtEl>
                                        <p:attrNameLst>
                                          <p:attrName>ppt_x</p:attrName>
                                        </p:attrNameLst>
                                      </p:cBhvr>
                                      <p:tavLst>
                                        <p:tav tm="0">
                                          <p:val>
                                            <p:strVal val="#ppt_x-.2"/>
                                          </p:val>
                                        </p:tav>
                                        <p:tav tm="100000">
                                          <p:val>
                                            <p:strVal val="#ppt_x"/>
                                          </p:val>
                                        </p:tav>
                                      </p:tavLst>
                                    </p:anim>
                                    <p:anim calcmode="lin" valueType="num">
                                      <p:cBhvr>
                                        <p:cTn id="15" dur="1000" fill="hold"/>
                                        <p:tgtEl>
                                          <p:spTgt spid="819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7"/>
                                        </p:tgtEl>
                                      </p:cBhvr>
                                    </p:animEffect>
                                  </p:childTnLst>
                                </p:cTn>
                              </p:par>
                              <p:par>
                                <p:cTn id="17" presetID="4" presetClass="exit" presetSubtype="16" fill="hold" grpId="1" nodeType="withEffect">
                                  <p:stCondLst>
                                    <p:cond delay="0"/>
                                  </p:stCondLst>
                                  <p:childTnLst>
                                    <p:animEffect transition="out" filter="box(in)">
                                      <p:cBhvr>
                                        <p:cTn id="18" dur="500"/>
                                        <p:tgtEl>
                                          <p:spTgt spid="8196"/>
                                        </p:tgtEl>
                                      </p:cBhvr>
                                    </p:animEffect>
                                    <p:set>
                                      <p:cBhvr>
                                        <p:cTn id="19" dur="1" fill="hold">
                                          <p:stCondLst>
                                            <p:cond delay="499"/>
                                          </p:stCondLst>
                                        </p:cTn>
                                        <p:tgtEl>
                                          <p:spTgt spid="8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6" grpId="1" animBg="1"/>
      <p:bldP spid="81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304800" y="381000"/>
            <a:ext cx="8534400" cy="6194425"/>
          </a:xfrm>
          <a:prstGeom prst="rect">
            <a:avLst/>
          </a:prstGeom>
          <a:solidFill>
            <a:srgbClr val="FFFF66"/>
          </a:solidFill>
          <a:ln w="9525">
            <a:noFill/>
            <a:miter lim="800000"/>
            <a:headEnd/>
            <a:tailEnd/>
          </a:ln>
          <a:effectLst/>
        </p:spPr>
        <p:txBody>
          <a:bodyPr>
            <a:spAutoFit/>
          </a:bodyPr>
          <a:lstStyle/>
          <a:p>
            <a:pPr>
              <a:spcBef>
                <a:spcPct val="50000"/>
              </a:spcBef>
            </a:pPr>
            <a:r>
              <a:rPr lang="en-US" sz="4000"/>
              <a:t> </a:t>
            </a:r>
            <a:r>
              <a:rPr lang="en-US" sz="3600">
                <a:solidFill>
                  <a:schemeClr val="accent2"/>
                </a:solidFill>
              </a:rPr>
              <a:t>4.</a:t>
            </a:r>
            <a:r>
              <a:rPr lang="en-US" sz="3600"/>
              <a:t> Sang đêm thứ ba,bọn phát xít càng không được ngủ yên. Đêm ấy, du kích đánh thẳng vào sở  chỉ huy của chúng, còn chính tên sĩ quan thì bị bắt sống đem về khu du kích trong rừng. Khi người ta mở băng bịt mắt, hắn nhìn thấy trước mặt là một người du kích đứng tuổi và bên cạnh bác ta lại là chú bé mặc áo sơ mi xanh có hàng cúc trắng. Hắn quỳ phục xuống chân chú bé, lảm nhảm như một kẻ loạn trí :</a:t>
            </a:r>
          </a:p>
        </p:txBody>
      </p:sp>
      <p:sp>
        <p:nvSpPr>
          <p:cNvPr id="9222" name="Text Box 6"/>
          <p:cNvSpPr txBox="1">
            <a:spLocks noChangeArrowheads="1"/>
          </p:cNvSpPr>
          <p:nvPr/>
        </p:nvSpPr>
        <p:spPr bwMode="auto">
          <a:xfrm>
            <a:off x="0" y="0"/>
            <a:ext cx="9144000" cy="6958013"/>
          </a:xfrm>
          <a:prstGeom prst="rect">
            <a:avLst/>
          </a:prstGeom>
          <a:solidFill>
            <a:srgbClr val="FFFF66"/>
          </a:solidFill>
          <a:ln w="9525">
            <a:noFill/>
            <a:miter lim="800000"/>
            <a:headEnd/>
            <a:tailEnd/>
          </a:ln>
          <a:effectLst/>
        </p:spPr>
        <p:txBody>
          <a:bodyPr>
            <a:spAutoFit/>
          </a:bodyPr>
          <a:lstStyle/>
          <a:p>
            <a:pPr>
              <a:spcBef>
                <a:spcPct val="50000"/>
              </a:spcBef>
            </a:pPr>
            <a:r>
              <a:rPr lang="en-US" sz="3600"/>
              <a:t> - Xin tha tội cho tôi ! Tha tội cho tôi ! Tôi đâu biết Ngài có thể chết đi sống lại như phù thủy thế này !</a:t>
            </a:r>
          </a:p>
          <a:p>
            <a:pPr>
              <a:spcBef>
                <a:spcPct val="50000"/>
              </a:spcBef>
            </a:pPr>
            <a:r>
              <a:rPr lang="en-US" sz="3600"/>
              <a:t> Nhưng người phiên dịch chỉ vào bác du kích đứng tuổi,  bảo hắn :</a:t>
            </a:r>
          </a:p>
          <a:p>
            <a:pPr>
              <a:spcBef>
                <a:spcPct val="50000"/>
              </a:spcBef>
            </a:pPr>
            <a:r>
              <a:rPr lang="en-US" sz="3600"/>
              <a:t>  - Đây là cha của hai đứa trẻ bị ngươi giết đêm hôm kia và đêm hôm qua. Trước mặt ngươi là đứa con thứ ba của bác ấy.</a:t>
            </a:r>
          </a:p>
          <a:p>
            <a:pPr>
              <a:spcBef>
                <a:spcPct val="50000"/>
              </a:spcBef>
            </a:pPr>
            <a:r>
              <a:rPr lang="en-US" sz="3600"/>
              <a:t> Tên sĩ quan phát xít kêu lên một tiếng rồi gục xuống sát đất, không dám ngẩng đầu lên.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1000" fill="hold"/>
                                        <p:tgtEl>
                                          <p:spTgt spid="9222"/>
                                        </p:tgtEl>
                                        <p:attrNameLst>
                                          <p:attrName>ppt_x</p:attrName>
                                        </p:attrNameLst>
                                      </p:cBhvr>
                                      <p:tavLst>
                                        <p:tav tm="0">
                                          <p:val>
                                            <p:strVal val="#ppt_x-.2"/>
                                          </p:val>
                                        </p:tav>
                                        <p:tav tm="100000">
                                          <p:val>
                                            <p:strVal val="#ppt_x"/>
                                          </p:val>
                                        </p:tav>
                                      </p:tavLst>
                                    </p:anim>
                                    <p:anim calcmode="lin" valueType="num">
                                      <p:cBhvr>
                                        <p:cTn id="15"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2"/>
                                        </p:tgtEl>
                                      </p:cBhvr>
                                    </p:animEffect>
                                  </p:childTnLst>
                                </p:cTn>
                              </p:par>
                              <p:par>
                                <p:cTn id="17" presetID="4" presetClass="exit" presetSubtype="16" fill="hold" grpId="1" nodeType="withEffect">
                                  <p:stCondLst>
                                    <p:cond delay="0"/>
                                  </p:stCondLst>
                                  <p:childTnLst>
                                    <p:animEffect transition="out" filter="box(in)">
                                      <p:cBhvr>
                                        <p:cTn id="18" dur="500"/>
                                        <p:tgtEl>
                                          <p:spTgt spid="9220"/>
                                        </p:tgtEl>
                                      </p:cBhvr>
                                    </p:animEffect>
                                    <p:set>
                                      <p:cBhvr>
                                        <p:cTn id="19" dur="1" fill="hold">
                                          <p:stCondLst>
                                            <p:cond delay="499"/>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P spid="92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scan00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ppt_x</p:attrName>
                                        </p:attrNameLst>
                                      </p:cBhvr>
                                      <p:tavLst>
                                        <p:tav tm="0">
                                          <p:val>
                                            <p:strVal val="#ppt_x-.2"/>
                                          </p:val>
                                        </p:tav>
                                        <p:tav tm="100000">
                                          <p:val>
                                            <p:strVal val="#ppt_x"/>
                                          </p:val>
                                        </p:tav>
                                      </p:tavLst>
                                    </p:anim>
                                    <p:anim calcmode="lin" valueType="num">
                                      <p:cBhvr>
                                        <p:cTn id="8" dur="10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scan006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158</TotalTime>
  <Words>842</Words>
  <Application>Microsoft Office PowerPoint</Application>
  <PresentationFormat>On-screen Show (4:3)</PresentationFormat>
  <Paragraphs>47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Thiên Long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CSTeam</cp:lastModifiedBy>
  <cp:revision>10</cp:revision>
  <dcterms:created xsi:type="dcterms:W3CDTF">2002-07-26T22:55:11Z</dcterms:created>
  <dcterms:modified xsi:type="dcterms:W3CDTF">2016-06-30T01:54:37Z</dcterms:modified>
</cp:coreProperties>
</file>